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57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3" r:id="rId15"/>
    <p:sldId id="274" r:id="rId16"/>
    <p:sldId id="270" r:id="rId17"/>
    <p:sldId id="272" r:id="rId18"/>
    <p:sldId id="275" r:id="rId19"/>
    <p:sldId id="276" r:id="rId20"/>
    <p:sldId id="277" r:id="rId21"/>
    <p:sldId id="278" r:id="rId22"/>
    <p:sldId id="279" r:id="rId23"/>
    <p:sldId id="281" r:id="rId24"/>
    <p:sldId id="280" r:id="rId25"/>
    <p:sldId id="282" r:id="rId26"/>
    <p:sldId id="283" r:id="rId27"/>
    <p:sldId id="28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1" autoAdjust="0"/>
    <p:restoredTop sz="94660"/>
  </p:normalViewPr>
  <p:slideViewPr>
    <p:cSldViewPr>
      <p:cViewPr>
        <p:scale>
          <a:sx n="58" d="100"/>
          <a:sy n="58" d="100"/>
        </p:scale>
        <p:origin x="-222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1540" y="869053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Windows-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 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тізбек/ағын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дегеніміз –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ядро объектісі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 оған  қосымшаны орындау үшін ОЖ  процессорлық уақытты бөледі.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Әрбір тізбекке  келесі ресурстар тиісті:</a:t>
            </a:r>
          </a:p>
          <a:p>
            <a:pPr indent="4572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орындалатын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функци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яның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код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4572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процессор регистр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ларының жиынтығы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4572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қосымшаның жұмысы үшін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стек;</a:t>
            </a:r>
          </a:p>
          <a:p>
            <a:pPr indent="4572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операциялық жүйенің жұмысы үшін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стек;</a:t>
            </a:r>
          </a:p>
          <a:p>
            <a:pPr indent="4572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қауіпсіздік жүйесі үшін ақпараты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маркер.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Осы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ресурс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тардың барлығы 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тізбек контекстін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ғын контектін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56553" y="231023"/>
            <a:ext cx="30308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Тізбектерді анықтау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37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7280" y="719270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Оқу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Қосымша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тізбек объектісінің құрылуын және оның бағдарламаның  басты тізбегінен қосылуының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қарастырамыз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. Басты және қосымша тізбектің жұмысын көзбен көріп бақылау үшін оларда дәстүрлі түрде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циклы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қолданылады.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8640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Тізбектердің құрылуы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05069" y="1765710"/>
            <a:ext cx="7914592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using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System;    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using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System.Threading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namespace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ConsoleApplication1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{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class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B91A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Thread1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{</a:t>
            </a:r>
            <a:endParaRPr lang="kk-KZ" sz="20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//</a:t>
            </a:r>
            <a:r>
              <a:rPr lang="ru-RU" sz="2000" b="1" dirty="0" err="1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қосымша</a:t>
            </a:r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тізбек әдісі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static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void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WriteCimB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{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 = 1; i &lt;= 100; i++)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2B91A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Console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.Write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3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"B"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); }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0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static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void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Main()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{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B91A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Thread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t_dop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new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B91A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Thread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WriteCimB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t_dop.Start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 = 1; i &lt;= 100; i++)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2B91A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Console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.Write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3151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"A"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);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//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нег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ізгі</a:t>
            </a:r>
            <a:r>
              <a:rPr kumimoji="0" lang="kk-KZ" sz="2000" b="1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тізбек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2B91A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Console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.ReadLine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}}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8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28" y="1143778"/>
            <a:ext cx="8132891" cy="307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4128" y="476672"/>
            <a:ext cx="24910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Бағдарлама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жұмысы</a:t>
            </a:r>
            <a:r>
              <a:rPr lang="en-US" dirty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9480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140" y="67071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Бағдарламаға келесі жолдарды қосып, қосымша тізбектің күйін зерттеуге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болады: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тізбектің қосылып тұруына немесе қосылмауына байланысты  true немесе false қайтаратын қарапайым қасиет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66843"/>
            <a:ext cx="81060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static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Main()</a:t>
            </a:r>
          </a:p>
          <a:p>
            <a:r>
              <a:rPr lang="ru-RU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  <a:endParaRPr lang="ru-RU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r>
              <a:rPr lang="en-US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Thread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t_dop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=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new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Thread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WriteCimB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);</a:t>
            </a:r>
          </a:p>
          <a:p>
            <a:r>
              <a:rPr lang="en-US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Console</a:t>
            </a:r>
            <a:r>
              <a:rPr lang="en-US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.WriteLine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</a:rPr>
              <a:t>"</a:t>
            </a:r>
            <a:r>
              <a:rPr lang="ru-RU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</a:rPr>
              <a:t>состояние </a:t>
            </a:r>
            <a:r>
              <a:rPr lang="ru-RU" dirty="0" err="1">
                <a:solidFill>
                  <a:srgbClr val="A31515"/>
                </a:solidFill>
                <a:highlight>
                  <a:srgbClr val="FFFFFF"/>
                </a:highlight>
                <a:latin typeface="Consolas"/>
              </a:rPr>
              <a:t>доп</a:t>
            </a:r>
            <a:r>
              <a:rPr lang="ru-RU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</a:rPr>
              <a:t> нити ={0}"</a:t>
            </a: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,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t_dop.IsAlive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);</a:t>
            </a:r>
          </a:p>
          <a:p>
            <a:r>
              <a:rPr lang="en-US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t_dop.Start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();</a:t>
            </a:r>
          </a:p>
          <a:p>
            <a:r>
              <a:rPr lang="en-US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Console</a:t>
            </a:r>
            <a:r>
              <a:rPr lang="en-US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.WriteLine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</a:rPr>
              <a:t>"</a:t>
            </a:r>
            <a:r>
              <a:rPr lang="ru-RU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</a:rPr>
              <a:t>состояние </a:t>
            </a:r>
            <a:r>
              <a:rPr lang="ru-RU" dirty="0" err="1">
                <a:solidFill>
                  <a:srgbClr val="A31515"/>
                </a:solidFill>
                <a:highlight>
                  <a:srgbClr val="FFFFFF"/>
                </a:highlight>
                <a:latin typeface="Consolas"/>
              </a:rPr>
              <a:t>доп</a:t>
            </a:r>
            <a:r>
              <a:rPr lang="ru-RU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</a:rPr>
              <a:t> нити ={0}"</a:t>
            </a: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,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t_dop.IsAlive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);</a:t>
            </a: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for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i = 1; i &lt;= 100; i++) 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Console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.Write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</a:rPr>
              <a:t>"A"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);</a:t>
            </a:r>
          </a:p>
          <a:p>
            <a:r>
              <a:rPr lang="en-US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Console</a:t>
            </a:r>
            <a:r>
              <a:rPr lang="en-US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.ReadLine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();</a:t>
            </a:r>
          </a:p>
          <a:p>
            <a:r>
              <a:rPr lang="ru-RU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21087"/>
            <a:ext cx="7488832" cy="214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047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730" y="101823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Әртүрлі  тізбектердің жергілікті айнымалыларды пайдалануы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6543" y="750183"/>
            <a:ext cx="831885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Бір объектпен жұмыс </a:t>
            </a: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Егер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сандарды консольдік терезеге шығаратын әдісі бар қандай да бір клас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бір объект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(жергілікті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айнымалы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ы бар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) құрылса,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онда әртүрлі тізбектердің жұмысы барысында осы кластың объектісінің жергілікті айнымалысын өзгертуге бола ма, жоқ па екендігін тексеруге мүкіндік бар.   </a:t>
            </a: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Бұл мысалды объект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әдісін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басты тізбекте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және бір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қосымша тізбекте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қосып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, ұйымдастаруға болады.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71" y="3212976"/>
            <a:ext cx="7829426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559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54791"/>
            <a:ext cx="8424936" cy="610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class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Pervaj_1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{  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bool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flag;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public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void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Niti_1()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{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    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Console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.WriteLine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(</a:t>
            </a:r>
            <a:r>
              <a:rPr lang="en-US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"</a:t>
            </a:r>
            <a:r>
              <a:rPr lang="ru-RU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Работает нить</a:t>
            </a:r>
            <a:r>
              <a:rPr lang="en-US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"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);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if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(!flag)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    {   flag =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true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for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(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i = 0; i &lt; 10; i++)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        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Console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.Write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(i + </a:t>
            </a:r>
            <a:r>
              <a:rPr lang="en-US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" "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);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        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Console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.WriteLine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();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    }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}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}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static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void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Main()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{ 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Pervaj_1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tt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=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new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Pervaj_1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();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</a:t>
            </a:r>
            <a:r>
              <a:rPr lang="kk-KZ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new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Thread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(tt.Niti_1).Start();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</a:t>
            </a: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tt.Niti_1();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</a:t>
            </a:r>
            <a:r>
              <a:rPr lang="ru-RU" dirty="0" err="1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Console</a:t>
            </a:r>
            <a:r>
              <a:rPr lang="ru-RU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.ReadLine</a:t>
            </a: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();</a:t>
            </a:r>
            <a:endParaRPr lang="ru-RU" sz="2400" dirty="0">
              <a:ea typeface="Calibri"/>
              <a:cs typeface="Times New Roman"/>
            </a:endParaRPr>
          </a:p>
          <a:p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</a:rPr>
              <a:t>        }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0730" y="101823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Әртүрлі  тізбектердің жергілікті айнымалыларды пайдалануы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99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818" y="980728"/>
            <a:ext cx="81389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Біздің бағдарламаның жұмысынан көргеніміздей, екі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тізбек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те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flag жергілікті айнымалысымен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жұмыс істейді. Сандардың тек бір реттілігі ғана шығарылады, ал басқасы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блокталынады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өйткені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тізбек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flag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айнымалысының мәнін «көреді».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0730" y="101823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Әртүрлі  тізбектердің жергілікті айнымалыларды пайдалануы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80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83771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Бірнеше объектпен жұ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мыс.</a:t>
            </a: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Егер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екі объект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құрып, әр объекті үшін өз тізбегін іске қосса, онда әр объекті үшін (тиісінше әр тізбекке) өзінің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flag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жергілікті айнымалысы құрылатын болады және де әртүрлі тізбектердің жергілікті айнымалыны бірлесе пайдалануы тоқтатылады.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0730" y="101823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Әртүрлі  тізбектердің жергілікті айнымалыларды пайдалануы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14987"/>
            <a:ext cx="700562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31" y="4210623"/>
            <a:ext cx="6814010" cy="1974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541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730" y="101823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Әртүрлі  тізбектердің жергілікті айнымалыларды пайдалануы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616429"/>
            <a:ext cx="8424936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class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Pervaj_1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{        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bool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flag;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public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void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Niti_1()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{   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Console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.WriteLine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(</a:t>
            </a:r>
            <a:r>
              <a:rPr lang="en-US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"</a:t>
            </a:r>
            <a:r>
              <a:rPr lang="ru-RU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Работает нить</a:t>
            </a:r>
            <a:r>
              <a:rPr lang="en-US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"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);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if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(!flag)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    {   flag =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true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for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(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i = 0; i &lt; 10; i++)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        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Console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.Write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(i + </a:t>
            </a:r>
            <a:r>
              <a:rPr lang="en-US" dirty="0">
                <a:solidFill>
                  <a:srgbClr val="A31515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" "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); 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Console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.WriteLine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();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    }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}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}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static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void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Main()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{ 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sz="2400" b="1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Pervaj_1</a:t>
            </a:r>
            <a:r>
              <a:rPr lang="en-US" sz="2400" b="1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tt</a:t>
            </a:r>
            <a:r>
              <a:rPr lang="en-US" sz="2400" b="1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=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new</a:t>
            </a:r>
            <a:r>
              <a:rPr lang="en-US" sz="2400" b="1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sz="2400" b="1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Pervaj_1</a:t>
            </a:r>
            <a:r>
              <a:rPr lang="en-US" sz="2400" b="1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();</a:t>
            </a:r>
            <a:endParaRPr lang="ru-RU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new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Thread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(tt.Niti_1).Start();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</a:t>
            </a:r>
            <a:r>
              <a:rPr lang="en-US" sz="2400" b="1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Pervaj_1</a:t>
            </a:r>
            <a:r>
              <a:rPr lang="en-US" sz="2400" b="1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vv</a:t>
            </a:r>
            <a:r>
              <a:rPr lang="en-US" sz="2400" b="1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=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new</a:t>
            </a:r>
            <a:r>
              <a:rPr lang="en-US" sz="2400" b="1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sz="2400" b="1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Pervaj_1</a:t>
            </a:r>
            <a:r>
              <a:rPr lang="en-US" sz="2400" b="1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();</a:t>
            </a:r>
            <a:endParaRPr lang="ru-RU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new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Thread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(vv.Niti_1).Start();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    </a:t>
            </a:r>
            <a:r>
              <a:rPr lang="ru-RU" dirty="0" err="1">
                <a:solidFill>
                  <a:srgbClr val="2B91AF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Console</a:t>
            </a:r>
            <a:r>
              <a:rPr lang="ru-RU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.ReadLine</a:t>
            </a: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();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  <a:ea typeface="Calibri"/>
                <a:cs typeface="Times New Roman"/>
              </a:rPr>
              <a:t>        }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81938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08720"/>
            <a:ext cx="78488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Сонымен, түрлі тізбектердің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деректерді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ортақ пайдалануы 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тізбектердің  тек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бір объектіге тиесілі 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әдістер немесе деректерді пайдаланған  кезде ғана орындалады.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0730" y="101823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Әртүрлі  тізбектердің жергілікті айнымалыларды пайдалануы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70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943" y="639451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«Статикалық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» элементтермен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жұмыс.</a:t>
            </a:r>
          </a:p>
          <a:p>
            <a:pPr indent="457200"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Әртүрлі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тізбектердің деректер мен әдістерді пайдалануы туралы теорияда, әдетте,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тізбектердің  «статикалық» элементтермен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жұмыс істеуі қарастырылады, яғни 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static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қатынау спецификаторы бар элементтермен тізбектің жұмыс істеуі сұрақтары қарастырылады.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Біздің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бағдарламада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бір статикалық айнымалыны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және бір әдісті жариялап, және де оларды </a:t>
            </a:r>
            <a:r>
              <a:rPr lang="kk-KZ" i="1" dirty="0">
                <a:latin typeface="Times New Roman" pitchFamily="18" charset="0"/>
                <a:cs typeface="Times New Roman" pitchFamily="18" charset="0"/>
              </a:rPr>
              <a:t>әртүрлі тізбектерде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қолданып көреміз.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0730" y="101823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Әртүрлі  тізбектердің жергілікті айнымалыларды пайдалануы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61" y="2670776"/>
            <a:ext cx="7416824" cy="2068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648" y="4581128"/>
            <a:ext cx="763284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908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9572" y="877354"/>
            <a:ext cx="802889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збектер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стектері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457200" algn="just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Тізбек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ағын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стегінде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тізбекке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керекті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функция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параметрлері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локальді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айнымалылар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сақталады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Тізбек процесстің адрестік кеңістігінде  орындалады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кодты орындау, деректерді басқару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. Сондықтан бір процеске тиісті екі немесе одан да көп ағындар бір адрестік кеңістікті бөліседі.</a:t>
            </a:r>
          </a:p>
          <a:p>
            <a:pPr indent="457200"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Тізбек құрылғаннан кейін стек бөлінеді,  мысалы, 1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байт. Стек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үшін бөлінген жады әдістерге параметрлерді жіберу және локальді айнымалыларды сақтау маұсатында қолданылады. </a:t>
            </a:r>
          </a:p>
          <a:p>
            <a:pPr indent="457200"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Стектер жадының жоғарғы облысынан жадының төменгі облысына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жоғарғы адрестен төменгі адреске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қарай толтырылады.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56553" y="231023"/>
            <a:ext cx="30308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Тізбектерді анықтау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50802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7554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80728"/>
            <a:ext cx="799288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Іске қосылған тізбектердің барлығы бір статикалық айнымалыны пайдаланады және бір әдіспен жұмыс істейді. </a:t>
            </a:r>
            <a:endParaRPr lang="kk-KZ" sz="22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Тізбектер 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жұмысының қауіпсіздігінің термині –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тиімділікті (рентабельдідік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пайдаланылса, 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онда олардың барлығы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 тиімсіз (рентабельді емес)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 болады.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0730" y="101823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Әртүрлі  тізбектердің жергілікті айнымалыларды пайдалануы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02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92696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lock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ператорын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Тізбектер жұмысының қауіпсіздігін қамтамасыз етудің және ортақ деректерді пайдаланудың бір варианты -  ағымдағы тізбектің жұмысы аяқталғанға дейін барлық қалған тізбектердің жұмысын блоктауға (іс жүзінде бүкіл бағдарламаны блоктау) мүмкіндік беретін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lock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операторын пайдалану болып табылады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lock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негізгі сөзі код блогын уақыттың әр мезетінде оны тек бір тізбек қана пайдалана алатындай етіп блоктауға мүмкіндік береді [Троелсен б.312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].</a:t>
            </a:r>
          </a:p>
          <a:p>
            <a:pPr indent="457200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lock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операторының  жазылу форматы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720000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lock (өрнек)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indent="720000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{ операторлардың блогы}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0730" y="101823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Әртүрлі  тізбектердің жергілікті айнымалыларды пайдалануы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37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1864" y="681992"/>
            <a:ext cx="821459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lock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ператорын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Өрнек 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блоктауды қажет ететін объектіні анықтайды. Қарапайым әдістер үшін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өрнек ретінде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негізгі сөзі, ал статикалық әдістер үшін –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typeof (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клас) пайдаланылады.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Операторлардың блогы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 блоктауды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қажет ететін кодтың күрделі (критический) секциясын анықтайды [Павловская б. 242].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Сонымен,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lock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операторы дегеніміз  - ол код секциясын уақыттың әр мезетінде оны тек бір ғана тізбек пайдаланытындай етіп блоктауға мүмкіндік беретін оператор.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0730" y="101823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Әртүрлі  тізбектердің жергілікті айнымалыларды пайдалануы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64" y="3284984"/>
            <a:ext cx="8208912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7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3474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/>
            <a:r>
              <a:rPr lang="ru-RU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lock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ператорын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0730" y="101823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Әртүрлі  тізбектердің жергілікті айнымалыларды пайдалануы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8598" y="990020"/>
            <a:ext cx="820891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static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void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cikl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()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{ 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Console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.WriteLine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en-US" dirty="0">
                <a:solidFill>
                  <a:srgbClr val="A31515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"</a:t>
            </a:r>
            <a:r>
              <a:rPr lang="ru-RU" dirty="0">
                <a:solidFill>
                  <a:srgbClr val="A31515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Работает нить</a:t>
            </a:r>
            <a:r>
              <a:rPr lang="en-US" dirty="0">
                <a:solidFill>
                  <a:srgbClr val="A31515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---- "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+ k);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lock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(t)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    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{  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k++;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        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Console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.WriteLine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en-US" dirty="0">
                <a:solidFill>
                  <a:srgbClr val="A31515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"</a:t>
            </a:r>
            <a:r>
              <a:rPr lang="ru-RU" dirty="0">
                <a:solidFill>
                  <a:srgbClr val="A31515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Работает нить </a:t>
            </a:r>
            <a:r>
              <a:rPr lang="en-US" dirty="0">
                <a:solidFill>
                  <a:srgbClr val="A31515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№ "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+ k);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       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n1, n2;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        n1 = k * 10; n2 = (k + 1) * 10;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for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(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int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i = n1; i &lt; n2; i++)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            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Console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.Write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(i + </a:t>
            </a:r>
            <a:r>
              <a:rPr lang="en-US" dirty="0">
                <a:solidFill>
                  <a:srgbClr val="A31515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" </a:t>
            </a:r>
            <a:r>
              <a:rPr lang="en-US" dirty="0" smtClean="0">
                <a:solidFill>
                  <a:srgbClr val="A31515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"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);              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Console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.WriteLine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();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    </a:t>
            </a: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}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</a:t>
            </a:r>
            <a:r>
              <a:rPr lang="ru-RU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}</a:t>
            </a:r>
            <a:endParaRPr lang="en-US" dirty="0" smtClean="0">
              <a:solidFill>
                <a:srgbClr val="000000"/>
              </a:solidFill>
              <a:highlight>
                <a:srgbClr val="FFFFFF"/>
              </a:highlight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static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void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Main()</a:t>
            </a:r>
            <a:endParaRPr lang="ru-RU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{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new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Thread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cikl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).Start();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new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Thread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cikl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).Start();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new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Thread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cikl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).Start();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 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new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Thread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cikl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).Start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();</a:t>
            </a:r>
          </a:p>
          <a:p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   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cikl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();            </a:t>
            </a:r>
            <a:r>
              <a:rPr lang="ru-RU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Console</a:t>
            </a:r>
            <a:r>
              <a:rPr lang="ru-RU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.ReadLine</a:t>
            </a:r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();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    }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7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888" y="1309936"/>
            <a:ext cx="79115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Біздің бағдарламада бір мезгілде барлық тізбектер іске қосылады, бірақ кезекті тізбектің орындалуы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lock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операторының көмегімен бағдарламаның қалған тізбектерінің орындалуын блоктауға әкеп соғады.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0730" y="101823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Әртүрлі  тізбектердің жергілікті айнымалыларды пайдалануы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1410" y="692696"/>
            <a:ext cx="37891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lock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ператорын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07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88640"/>
            <a:ext cx="4333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Тізбектерге деректерді жіберу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836712"/>
            <a:ext cx="8064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Тізбек объектілерін құру кезінде пайдаланылатын (жоғарыда қарастырылған)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ThreadStart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делегатында деректерді тізбектерге жіберу үшін қажетті формальді параметрлер жоқ – делегат іске қосылатын әдістің атауын ғана анықтай алады.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Бірақ,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C#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тізбек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конструкторы асыра (перегружен) жүктелген және тек объектіні құруға ғана қабілетті емес, сондай-ақ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ParameterizedThreadStart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деген қандай да бір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параметрді жіберетін 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.NET Framework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платформасының басқа да делегатын пайдалануға рұқсат етеді. Осы делегаттың келесі жазба форматы бар: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3497721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public delegate void </a:t>
            </a:r>
            <a:r>
              <a:rPr lang="en-US" b="1" dirty="0" err="1"/>
              <a:t>ParameterizedThreadStart</a:t>
            </a:r>
            <a:r>
              <a:rPr lang="en-US" b="1" dirty="0"/>
              <a:t>(object </a:t>
            </a:r>
            <a:r>
              <a:rPr lang="en-US" b="1" dirty="0" err="1"/>
              <a:t>obj</a:t>
            </a:r>
            <a:r>
              <a:rPr lang="en-US" b="1" dirty="0"/>
              <a:t>);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4029165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ParameterizedThreadStart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әдісі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object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типіндегі тек бір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параметр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ді қабылдауға қабілетті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C#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тіліндегі кез келген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объект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object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ден туынды болып саналады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64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Пайдаланылатын делегаттың (оқу мақсаттарында) атауын анық көрсететін және әдіске қандай да бір аргументті жіберетін оқу мысалын қарастырайық.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188640"/>
            <a:ext cx="4333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Тізбектерге деректерді жіберу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9370" y="1628800"/>
            <a:ext cx="74168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en-US" dirty="0">
                <a:solidFill>
                  <a:srgbClr val="0000FF"/>
                </a:solidFill>
                <a:latin typeface="Courier New"/>
                <a:ea typeface="Times New Roman"/>
              </a:rPr>
              <a:t>static</a:t>
            </a:r>
            <a:r>
              <a:rPr lang="en-US" dirty="0">
                <a:latin typeface="Courier New"/>
                <a:ea typeface="Times New Roman"/>
              </a:rPr>
              <a:t> </a:t>
            </a:r>
            <a:r>
              <a:rPr lang="en-US" dirty="0">
                <a:solidFill>
                  <a:srgbClr val="0000FF"/>
                </a:solidFill>
                <a:latin typeface="Courier New"/>
                <a:ea typeface="Times New Roman"/>
              </a:rPr>
              <a:t>void</a:t>
            </a:r>
            <a:r>
              <a:rPr lang="en-US" dirty="0">
                <a:latin typeface="Courier New"/>
                <a:ea typeface="Times New Roman"/>
              </a:rPr>
              <a:t> Main()</a:t>
            </a:r>
            <a:endParaRPr lang="ru-RU" sz="3600" dirty="0">
              <a:latin typeface="Times New Roman"/>
              <a:ea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{</a:t>
            </a:r>
            <a:endParaRPr lang="ru-RU" sz="3600" dirty="0">
              <a:latin typeface="Times New Roman"/>
              <a:ea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    </a:t>
            </a:r>
            <a:r>
              <a:rPr lang="en-US" dirty="0">
                <a:solidFill>
                  <a:srgbClr val="2B91AF"/>
                </a:solidFill>
                <a:latin typeface="Courier New"/>
                <a:ea typeface="Times New Roman"/>
              </a:rPr>
              <a:t>Thread</a:t>
            </a:r>
            <a:r>
              <a:rPr lang="en-US" dirty="0">
                <a:latin typeface="Courier New"/>
                <a:ea typeface="Times New Roman"/>
              </a:rPr>
              <a:t>[] name = </a:t>
            </a:r>
            <a:r>
              <a:rPr lang="en-US" dirty="0">
                <a:solidFill>
                  <a:srgbClr val="0000FF"/>
                </a:solidFill>
                <a:latin typeface="Courier New"/>
                <a:ea typeface="Times New Roman"/>
              </a:rPr>
              <a:t>new</a:t>
            </a:r>
            <a:r>
              <a:rPr lang="en-US" dirty="0">
                <a:latin typeface="Courier New"/>
                <a:ea typeface="Times New Roman"/>
              </a:rPr>
              <a:t> </a:t>
            </a:r>
            <a:r>
              <a:rPr lang="en-US" dirty="0">
                <a:solidFill>
                  <a:srgbClr val="2B91AF"/>
                </a:solidFill>
                <a:latin typeface="Courier New"/>
                <a:ea typeface="Times New Roman"/>
              </a:rPr>
              <a:t>Thread</a:t>
            </a:r>
            <a:r>
              <a:rPr lang="en-US" dirty="0">
                <a:latin typeface="Courier New"/>
                <a:ea typeface="Times New Roman"/>
              </a:rPr>
              <a:t>[5];</a:t>
            </a:r>
            <a:endParaRPr lang="ru-RU" sz="3600" dirty="0">
              <a:latin typeface="Times New Roman"/>
              <a:ea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    </a:t>
            </a:r>
            <a:r>
              <a:rPr lang="en-US" dirty="0">
                <a:solidFill>
                  <a:srgbClr val="0000FF"/>
                </a:solidFill>
                <a:latin typeface="Courier New"/>
                <a:ea typeface="Times New Roman"/>
              </a:rPr>
              <a:t>for</a:t>
            </a:r>
            <a:r>
              <a:rPr lang="en-US" dirty="0">
                <a:latin typeface="Courier New"/>
                <a:ea typeface="Times New Roman"/>
              </a:rPr>
              <a:t> (</a:t>
            </a:r>
            <a:r>
              <a:rPr lang="en-US" dirty="0" err="1">
                <a:solidFill>
                  <a:srgbClr val="0000FF"/>
                </a:solidFill>
                <a:latin typeface="Courier New"/>
                <a:ea typeface="Times New Roman"/>
              </a:rPr>
              <a:t>int</a:t>
            </a:r>
            <a:r>
              <a:rPr lang="en-US" dirty="0">
                <a:latin typeface="Courier New"/>
                <a:ea typeface="Times New Roman"/>
              </a:rPr>
              <a:t> j = 0; j &lt; 5; j++)</a:t>
            </a:r>
            <a:endParaRPr lang="ru-RU" sz="3600" dirty="0">
              <a:latin typeface="Times New Roman"/>
              <a:ea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    {</a:t>
            </a:r>
            <a:endParaRPr lang="ru-RU" sz="3600" dirty="0">
              <a:latin typeface="Times New Roman"/>
              <a:ea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     </a:t>
            </a:r>
            <a:r>
              <a:rPr lang="en-US" sz="2000" b="1" dirty="0">
                <a:latin typeface="Courier New"/>
                <a:ea typeface="Times New Roman"/>
              </a:rPr>
              <a:t>name[j] = </a:t>
            </a:r>
            <a:r>
              <a:rPr lang="en-US" sz="2000" b="1" dirty="0">
                <a:solidFill>
                  <a:srgbClr val="0000FF"/>
                </a:solidFill>
                <a:latin typeface="Courier New"/>
                <a:ea typeface="Times New Roman"/>
              </a:rPr>
              <a:t>new</a:t>
            </a:r>
            <a:r>
              <a:rPr lang="en-US" sz="2000" b="1" dirty="0">
                <a:latin typeface="Courier New"/>
                <a:ea typeface="Times New Roman"/>
              </a:rPr>
              <a:t> </a:t>
            </a:r>
            <a:r>
              <a:rPr lang="en-US" sz="2000" b="1" dirty="0">
                <a:solidFill>
                  <a:srgbClr val="2B91AF"/>
                </a:solidFill>
                <a:latin typeface="Courier New"/>
                <a:ea typeface="Times New Roman"/>
              </a:rPr>
              <a:t>Thread</a:t>
            </a:r>
            <a:r>
              <a:rPr lang="en-US" sz="2000" b="1" dirty="0">
                <a:latin typeface="Courier New"/>
                <a:ea typeface="Times New Roman"/>
              </a:rPr>
              <a:t>(</a:t>
            </a:r>
            <a:r>
              <a:rPr lang="en-US" sz="2000" b="1" dirty="0">
                <a:solidFill>
                  <a:srgbClr val="0000FF"/>
                </a:solidFill>
                <a:latin typeface="Courier New"/>
                <a:ea typeface="Times New Roman"/>
              </a:rPr>
              <a:t>new</a:t>
            </a:r>
            <a:r>
              <a:rPr lang="en-US" sz="2000" b="1" dirty="0">
                <a:latin typeface="Courier New"/>
                <a:ea typeface="Times New Roman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Courier New"/>
                <a:ea typeface="Times New Roman"/>
              </a:rPr>
              <a:t>ParameterizedThreadStart</a:t>
            </a:r>
            <a:r>
              <a:rPr lang="en-US" sz="2000" b="1" dirty="0">
                <a:latin typeface="Courier New"/>
                <a:ea typeface="Times New Roman"/>
              </a:rPr>
              <a:t>(</a:t>
            </a:r>
            <a:r>
              <a:rPr lang="en-US" sz="2000" b="1" dirty="0" err="1">
                <a:latin typeface="Courier New"/>
                <a:ea typeface="Times New Roman"/>
              </a:rPr>
              <a:t>cikl</a:t>
            </a:r>
            <a:r>
              <a:rPr lang="en-US" sz="2000" b="1" dirty="0">
                <a:latin typeface="Courier New"/>
                <a:ea typeface="Times New Roman"/>
              </a:rPr>
              <a:t>));</a:t>
            </a:r>
            <a:endParaRPr lang="ru-RU" sz="4000" b="1" dirty="0">
              <a:latin typeface="Times New Roman"/>
              <a:ea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en-US" sz="2000" b="1" dirty="0">
                <a:latin typeface="Courier New"/>
                <a:ea typeface="Times New Roman"/>
              </a:rPr>
              <a:t>       name[j].Start(j);</a:t>
            </a:r>
            <a:endParaRPr lang="ru-RU" sz="4000" b="1" dirty="0">
              <a:latin typeface="Times New Roman"/>
              <a:ea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    }</a:t>
            </a:r>
            <a:endParaRPr lang="ru-RU" sz="3600" dirty="0">
              <a:latin typeface="Times New Roman"/>
              <a:ea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   </a:t>
            </a:r>
            <a:r>
              <a:rPr lang="en-US" dirty="0" err="1">
                <a:solidFill>
                  <a:srgbClr val="2B91AF"/>
                </a:solidFill>
                <a:latin typeface="Courier New"/>
                <a:ea typeface="Times New Roman"/>
              </a:rPr>
              <a:t>Console</a:t>
            </a:r>
            <a:r>
              <a:rPr lang="en-US" dirty="0" err="1">
                <a:latin typeface="Courier New"/>
                <a:ea typeface="Times New Roman"/>
              </a:rPr>
              <a:t>.ReadLine</a:t>
            </a:r>
            <a:r>
              <a:rPr lang="en-US" dirty="0">
                <a:latin typeface="Courier New"/>
                <a:ea typeface="Times New Roman"/>
              </a:rPr>
              <a:t>();</a:t>
            </a:r>
            <a:endParaRPr lang="ru-RU" sz="3600" dirty="0">
              <a:latin typeface="Times New Roman"/>
              <a:ea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en-US" dirty="0">
                <a:latin typeface="Courier New"/>
                <a:ea typeface="Times New Roman"/>
              </a:rPr>
              <a:t>  </a:t>
            </a:r>
            <a:r>
              <a:rPr lang="ru-RU" dirty="0">
                <a:latin typeface="Courier New"/>
                <a:ea typeface="Times New Roman"/>
              </a:rPr>
              <a:t>}</a:t>
            </a:r>
            <a:endParaRPr lang="ru-RU" sz="3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600" dirty="0">
                <a:latin typeface="Times New Roman"/>
                <a:ea typeface="Times New Roman"/>
              </a:rPr>
              <a:t> </a:t>
            </a:r>
            <a:endParaRPr lang="ru-RU" sz="3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1744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664877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67744" y="188640"/>
            <a:ext cx="4333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Тізбектерге деректерді жіберу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3305" y="3838027"/>
            <a:ext cx="79208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Келтірілген мысалда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Thread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класының объектілерінің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массивы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құрылады.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Объектілер ParameterizedThreadStart(object obj) делегатының көмегімен құрылады.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Делегат тізбектің  әдісі  іске қосылған кезде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object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типіндегі бір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параметрді жіберуге мүмкіндік береді. 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Тізбекте іске қосылатын әдіс алынған параметрдің бүтін санға анық түрленуін орындауға тиіс.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34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56553" y="231023"/>
            <a:ext cx="30308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Тізбектерді анықтау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50802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54" y="2348880"/>
            <a:ext cx="4346369" cy="2785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28390" y="1979548"/>
            <a:ext cx="1388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збек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стегі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56331" y="5099937"/>
            <a:ext cx="5216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M1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әдісі шағырылғанға дейін тізбек/ағын стегі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1540" y="883760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Суретте бір тізбектің стек жадысы көрсетілген.  Стекте белгілі бір деректер жазылып қойылған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суретте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стектің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түспек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белгіленген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, және тізбекте  белгілі бір кодт орындалған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416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65394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Тізбек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M1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әдісінің кодын орындады. 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56553" y="231023"/>
            <a:ext cx="30308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Тізбектерді анықтау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5499642"/>
            <a:ext cx="6444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M1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әдісі нің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локальді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айнымалыларын стекте орналастыру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28390" y="1979548"/>
            <a:ext cx="1388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збек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стегі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53" y="2348880"/>
            <a:ext cx="5400600" cy="3143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941834" y="3244334"/>
            <a:ext cx="29506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M1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әдісінің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локальді айнымалылары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101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538" y="908720"/>
            <a:ext cx="83169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Windows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жүйесіндегі кез келген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объект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іге өзінің тіркеу нөмірі -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дескриптор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ы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беріледі. Windows-та әр тізбектің дескрипторынан басқа оған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өз 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идентификаторы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беріледі.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Тізбектердің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идентификаторлары қызметтік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бағдарламалар пайдаланады, олар тізбектердің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жұмысын бақылауға мүмкіндік береді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Windows-та тізбектердің екі түрін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ажыратады:</a:t>
            </a:r>
          </a:p>
          <a:p>
            <a:pPr indent="457200"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- жүйелік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тізбектер</a:t>
            </a:r>
          </a:p>
          <a:p>
            <a:pPr indent="457200"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- қолданушы тізбектер</a:t>
            </a:r>
          </a:p>
          <a:p>
            <a:pPr indent="457200" algn="just"/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Жүйелік </a:t>
            </a:r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тізбектерді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операциялық жүйенің ядросы іске қосады және олар әртүрлі жүйелік міндеттерді орындау үшін қызмет етеді.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Қолданушы тізбектері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қосымшалармен іске қосылады және қолданушының тапсырмаларын шешу үшін қызмет етеді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56553" y="231023"/>
            <a:ext cx="30308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Тізбектерді анықтау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75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/>
              <a:t>Тізбектердің құрылуы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692696"/>
            <a:ext cx="7776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dirty="0"/>
              <a:t>C# тілінде кез келген бағдарлама іске қосылғанда автоматты түрде бағдарламаның басты тізбегі құрылады. Консолдық қосымшада бағдарламаның басты тізбегі </a:t>
            </a:r>
            <a:r>
              <a:rPr lang="kk-KZ" b="1" dirty="0" smtClean="0"/>
              <a:t>Main</a:t>
            </a:r>
            <a:r>
              <a:rPr lang="en-US" b="1" dirty="0" smtClean="0"/>
              <a:t>() </a:t>
            </a:r>
            <a:r>
              <a:rPr lang="kk-KZ" dirty="0" smtClean="0"/>
              <a:t> </a:t>
            </a:r>
            <a:r>
              <a:rPr lang="kk-KZ" dirty="0"/>
              <a:t>әдісіне сәйкес келеді.</a:t>
            </a:r>
            <a:endParaRPr lang="ru-RU" dirty="0"/>
          </a:p>
          <a:p>
            <a:pPr indent="457200" algn="just"/>
            <a:r>
              <a:rPr lang="kk-KZ" dirty="0"/>
              <a:t>Қосымша тізбекті іске қосу үшін  </a:t>
            </a:r>
            <a:r>
              <a:rPr lang="kk-KZ" b="1" dirty="0"/>
              <a:t>Thread</a:t>
            </a:r>
            <a:r>
              <a:rPr lang="kk-KZ" dirty="0"/>
              <a:t> класының объектісін құру қажет. </a:t>
            </a:r>
            <a:endParaRPr lang="en-US" dirty="0" smtClean="0"/>
          </a:p>
          <a:p>
            <a:pPr indent="457200" algn="just"/>
            <a:r>
              <a:rPr lang="kk-KZ" dirty="0" smtClean="0"/>
              <a:t>Тізбек </a:t>
            </a:r>
            <a:r>
              <a:rPr lang="kk-KZ" dirty="0"/>
              <a:t>объектісін құрған кезде Thread класының конструкторына ThreadStart әдісі сипатталған делегат беріледі. </a:t>
            </a:r>
          </a:p>
          <a:p>
            <a:r>
              <a:rPr lang="kk-KZ" dirty="0" smtClean="0"/>
              <a:t>Мысалы</a:t>
            </a:r>
            <a:r>
              <a:rPr lang="kk-KZ" dirty="0"/>
              <a:t>, </a:t>
            </a:r>
            <a:endParaRPr lang="ru-RU" dirty="0"/>
          </a:p>
          <a:p>
            <a:r>
              <a:rPr lang="kk-KZ" b="1" dirty="0"/>
              <a:t>Thread   Pervij_dop = new   Thread(new   ThreadStart(Poick));</a:t>
            </a:r>
            <a:endParaRPr lang="ru-RU" b="1" dirty="0"/>
          </a:p>
          <a:p>
            <a:r>
              <a:rPr lang="kk-KZ" dirty="0"/>
              <a:t>мұнда </a:t>
            </a:r>
            <a:endParaRPr lang="kk-KZ" dirty="0" smtClean="0"/>
          </a:p>
          <a:p>
            <a:r>
              <a:rPr lang="kk-KZ" b="1" dirty="0" smtClean="0"/>
              <a:t>Pervij_dop</a:t>
            </a:r>
            <a:r>
              <a:rPr lang="kk-KZ" dirty="0" smtClean="0"/>
              <a:t> </a:t>
            </a:r>
            <a:r>
              <a:rPr lang="kk-KZ" dirty="0"/>
              <a:t>–  бірінші қосымша тізбектің атауы;</a:t>
            </a:r>
            <a:endParaRPr lang="ru-RU" dirty="0"/>
          </a:p>
          <a:p>
            <a:r>
              <a:rPr lang="kk-KZ" b="1" dirty="0"/>
              <a:t>Poick</a:t>
            </a:r>
            <a:r>
              <a:rPr lang="kk-KZ" dirty="0"/>
              <a:t> –қосымша тізбекте іске қосылатын </a:t>
            </a:r>
            <a:r>
              <a:rPr lang="kk-KZ" b="1" dirty="0"/>
              <a:t>әдістің</a:t>
            </a:r>
            <a:r>
              <a:rPr lang="kk-KZ" dirty="0"/>
              <a:t> атауы.</a:t>
            </a:r>
            <a:endParaRPr lang="ru-RU" dirty="0"/>
          </a:p>
          <a:p>
            <a:pPr indent="457200" algn="just"/>
            <a:r>
              <a:rPr lang="kk-KZ" dirty="0"/>
              <a:t>Жалпы алғанда, делегат </a:t>
            </a:r>
            <a:r>
              <a:rPr lang="kk-KZ" dirty="0" smtClean="0"/>
              <a:t>әдетте тізбек </a:t>
            </a:r>
            <a:r>
              <a:rPr lang="kk-KZ" dirty="0"/>
              <a:t>объектісін </a:t>
            </a:r>
            <a:r>
              <a:rPr lang="kk-KZ" dirty="0" smtClean="0"/>
              <a:t>келесі түрде  құрады: </a:t>
            </a:r>
            <a:endParaRPr lang="ru-RU" dirty="0"/>
          </a:p>
          <a:p>
            <a:r>
              <a:rPr lang="en-US" b="1" dirty="0"/>
              <a:t>Thread   </a:t>
            </a:r>
            <a:r>
              <a:rPr lang="en-US" b="1" dirty="0" err="1"/>
              <a:t>Pervij_dop</a:t>
            </a:r>
            <a:r>
              <a:rPr lang="en-US" b="1" dirty="0"/>
              <a:t> = new   Thread(</a:t>
            </a:r>
            <a:r>
              <a:rPr lang="en-US" b="1" dirty="0" err="1"/>
              <a:t>Poick</a:t>
            </a:r>
            <a:r>
              <a:rPr lang="en-US" b="1" dirty="0"/>
              <a:t>);.</a:t>
            </a:r>
            <a:endParaRPr lang="ru-RU" b="1" dirty="0"/>
          </a:p>
          <a:p>
            <a:pPr algn="just"/>
            <a:r>
              <a:rPr lang="en-US" b="1" dirty="0" err="1"/>
              <a:t>Pervij_dop.Start</a:t>
            </a:r>
            <a:r>
              <a:rPr lang="en-US" b="1" dirty="0"/>
              <a:t>();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3698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Тізбектердің құрылуы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980728"/>
            <a:ext cx="7776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C# тілінде кез келген бағдарлама іске қосылғанда автоматты түрде бағдарламаның басты тізбегі құрылады. Консолдық қосымшада бағдарламаның басты тізбегі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Main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()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әдісіне сәйкес келеді.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Қосымша тізбекті іске қосу үшін 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Thread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класының объектісін құру қажет.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Тізбек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объектісін құрған кезде Thread класының конструкторына ThreadStart әдісі сипатталған делегат беріледі. 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Thread  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Pervij_dop = new   Thread(new   ThreadStart(Poick));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ұнда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Pervij_dop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–  бірінші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тізбектің атауы;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Poick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тізбекте іске қосылатын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әдістің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атауы.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Жалпы алғанда, делегат әдетте тізбек объектісін келесі түрде  құрады: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Thread  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Pervij_dop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= new   Thread(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Poick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);.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Pervij_dop.Start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();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521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Тізбектердің құрылуы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9044" y="1139368"/>
            <a:ext cx="792088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Thread класында қасиеттер мен әдістер жиынтығы бар, олардың кейбіреулері келесі тізімде көрсетілген: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CurrentThread –қазіргі уақытта орындалып жатқан тізбекке сілтемені қайтаратын, тек оқу үшін арналған статикалық қасиет;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Sleep() – бұл статикалық әдіс, ол ағымдағы тізбектің орындалуын қолданушы белгіленген уақытқа тоқтата тұрады;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IsAlive – тізбектің қосылып тұруына немесе қосылмауына байланысты 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true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немесе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false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қайтаратын қарапайым қасиет (тізбек объектісінің құрылуын талап етеді);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IsBackground – тізбектің фондық болуын көрсететін мәнді алу немесе орнату үшін арналған қарапайым әдіс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Name – тізбектің достық мәтіндік атауын орнату үшін арналған қарапайым әдіс;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Priority – тізбектің басымдылығын алуға/орнатуға мүмкіндік беретін қарапайым әдіс (ThreadPrority тізбелеулеріндегі мәндер қолданылады);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551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Тізбектердің құрылуы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9044" y="1139368"/>
            <a:ext cx="79208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ThreadState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–  тізбектің күйі жөнінде ақпарат алуға мүмкіндік беретін қарапайым әдіс (ThreadState тізбелеулеріндегі мәндер қолданылады);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Interrupt() – ағымдағы тізбектің жұмысын үзетін қарапайым әдіс;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Join()– басқа тізбектің пайда болуын немесе көрсетілген уақыт аралығында тосатын қарапайым әдіс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457200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Resume() –тізбектің тоқтатылып тұруынан кейін жұмысын жалғастыратын қарапайым әдіс;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Start() –ThreadStart делегатымен анықталған тізбектің орындалуын бастайтын қарапайым әдіс;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Suspend() – тізбектің орындалуын тоқтатып тұратын қарапайым әдіс. Егерде тізбектің орындалуы тоқтатылып тұрған болса, сонда әдіс ескерілмейді.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  <a:p>
            <a:pPr indent="457200"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2186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1874</Words>
  <Application>Microsoft Office PowerPoint</Application>
  <PresentationFormat>Экран (4:3)</PresentationFormat>
  <Paragraphs>216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Windows User</cp:lastModifiedBy>
  <cp:revision>58</cp:revision>
  <dcterms:created xsi:type="dcterms:W3CDTF">2017-02-11T17:15:57Z</dcterms:created>
  <dcterms:modified xsi:type="dcterms:W3CDTF">2017-02-27T04:46:48Z</dcterms:modified>
</cp:coreProperties>
</file>